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5" r:id="rId3"/>
    <p:sldId id="266" r:id="rId4"/>
    <p:sldId id="271" r:id="rId5"/>
    <p:sldId id="269" r:id="rId6"/>
    <p:sldId id="267" r:id="rId7"/>
    <p:sldId id="270" r:id="rId8"/>
    <p:sldId id="272"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94" d="100"/>
          <a:sy n="94" d="100"/>
        </p:scale>
        <p:origin x="84" y="35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875178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1313118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1759258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39444938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58951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3303369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2918558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3029607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4010124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659860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D86C3C-560F-4308-9959-6177B4CFE8FC}" type="datetimeFigureOut">
              <a:rPr lang="en-GB" smtClean="0"/>
              <a:pPr/>
              <a:t>08/03/2019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F20D676-C743-42A6-A966-569C156AB626}" type="slidenum">
              <a:rPr lang="en-GB" smtClean="0"/>
              <a:pPr/>
              <a:t>‹#›</a:t>
            </a:fld>
            <a:endParaRPr lang="en-GB"/>
          </a:p>
        </p:txBody>
      </p:sp>
    </p:spTree>
    <p:extLst>
      <p:ext uri="{BB962C8B-B14F-4D97-AF65-F5344CB8AC3E}">
        <p14:creationId xmlns:p14="http://schemas.microsoft.com/office/powerpoint/2010/main" val="83435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resiliencebuilders.lgfl.net/"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microsoft.com/office/2007/relationships/hdphoto" Target="../media/hdphoto1.wdp"/><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D86C3C-560F-4308-9959-6177B4CFE8FC}" type="datetimeFigureOut">
              <a:rPr lang="en-GB" smtClean="0"/>
              <a:pPr/>
              <a:t>08/03/2019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20D676-C743-42A6-A966-569C156AB626}" type="slidenum">
              <a:rPr lang="en-GB" smtClean="0"/>
              <a:pPr/>
              <a:t>‹#›</a:t>
            </a:fld>
            <a:endParaRPr lang="en-GB"/>
          </a:p>
        </p:txBody>
      </p:sp>
      <p:sp>
        <p:nvSpPr>
          <p:cNvPr id="7" name="Rectangle 6"/>
          <p:cNvSpPr/>
          <p:nvPr userDrawn="1"/>
        </p:nvSpPr>
        <p:spPr>
          <a:xfrm>
            <a:off x="1789612" y="6218076"/>
            <a:ext cx="8458200" cy="646331"/>
          </a:xfrm>
          <a:prstGeom prst="rect">
            <a:avLst/>
          </a:prstGeom>
        </p:spPr>
        <p:txBody>
          <a:bodyPr wrap="square">
            <a:spAutoFit/>
          </a:bodyPr>
          <a:lstStyle/>
          <a:p>
            <a:pPr algn="ctr">
              <a:spcAft>
                <a:spcPts val="0"/>
              </a:spcAft>
              <a:tabLst>
                <a:tab pos="2865755" algn="ctr"/>
                <a:tab pos="5731510" algn="r"/>
              </a:tabLst>
            </a:pPr>
            <a:r>
              <a:rPr lang="en-GB" sz="1800" u="sng" dirty="0" smtClean="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13"/>
              </a:rPr>
              <a:t>learningthroughmovement.lgfl.net</a:t>
            </a:r>
            <a:r>
              <a:rPr lang="en-GB" sz="1800"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gn="ctr">
              <a:spcAft>
                <a:spcPts val="0"/>
              </a:spcAft>
              <a:tabLst>
                <a:tab pos="2865755" algn="ctr"/>
                <a:tab pos="5731510" algn="r"/>
              </a:tabLst>
            </a:pPr>
            <a:r>
              <a:rPr lang="en-GB" sz="18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dirty="0" smtClean="0">
                <a:effectLst/>
                <a:latin typeface="Calibri" panose="020F0502020204030204" pitchFamily="34" charset="0"/>
                <a:ea typeface="Calibri" panose="020F0502020204030204" pitchFamily="34" charset="0"/>
                <a:cs typeface="Times New Roman" panose="02020603050405020304" pitchFamily="18" charset="0"/>
              </a:rPr>
              <a:t>2019 London </a:t>
            </a:r>
            <a:r>
              <a:rPr lang="en-GB" sz="1800" dirty="0">
                <a:effectLst/>
                <a:latin typeface="Calibri" panose="020F0502020204030204" pitchFamily="34" charset="0"/>
                <a:ea typeface="Calibri" panose="020F0502020204030204" pitchFamily="34" charset="0"/>
                <a:cs typeface="Times New Roman" panose="02020603050405020304" pitchFamily="18" charset="0"/>
              </a:rPr>
              <a:t>Grid for Learning</a:t>
            </a:r>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387350" y="160338"/>
            <a:ext cx="1019385" cy="480774"/>
          </a:xfrm>
          <a:prstGeom prst="rect">
            <a:avLst/>
          </a:prstGeom>
        </p:spPr>
      </p:pic>
      <p:pic>
        <p:nvPicPr>
          <p:cNvPr id="10" name="Picture 9"/>
          <p:cNvPicPr>
            <a:picLocks noChangeAspect="1"/>
          </p:cNvPicPr>
          <p:nvPr userDrawn="1"/>
        </p:nvPicPr>
        <p:blipFill>
          <a:blip r:embed="rId15" cstate="print">
            <a:extLst>
              <a:ext uri="{BEBA8EAE-BF5A-486C-A8C5-ECC9F3942E4B}">
                <a14:imgProps xmlns:a14="http://schemas.microsoft.com/office/drawing/2010/main">
                  <a14:imgLayer r:embed="rId16">
                    <a14:imgEffect>
                      <a14:backgroundRemoval t="290" b="99130" l="0" r="100000">
                        <a14:foregroundMark x1="77417" y1="8986" x2="81250" y2="35362"/>
                        <a14:foregroundMark x1="86583" y1="5507" x2="84500" y2="21739"/>
                        <a14:foregroundMark x1="2000" y1="54493" x2="1417" y2="75652"/>
                        <a14:foregroundMark x1="13750" y1="69275" x2="13750" y2="69275"/>
                        <a14:foregroundMark x1="24000" y1="63478" x2="24000" y2="63478"/>
                        <a14:foregroundMark x1="31750" y1="64928" x2="31750" y2="64928"/>
                        <a14:foregroundMark x1="40667" y1="57391" x2="40667" y2="57391"/>
                        <a14:foregroundMark x1="50833" y1="63768" x2="50833" y2="63768"/>
                        <a14:foregroundMark x1="57500" y1="63188" x2="57500" y2="63188"/>
                        <a14:foregroundMark x1="69000" y1="53913" x2="69000" y2="53913"/>
                        <a14:foregroundMark x1="91083" y1="58841" x2="91083" y2="58841"/>
                        <a14:foregroundMark x1="92333" y1="61739" x2="92333" y2="61739"/>
                        <a14:foregroundMark x1="81167" y1="21739" x2="81167" y2="21739"/>
                        <a14:foregroundMark x1="80500" y1="17101" x2="80500" y2="17101"/>
                        <a14:foregroundMark x1="98333" y1="79710" x2="99667" y2="81159"/>
                        <a14:foregroundMark x1="18750" y1="54203" x2="18750" y2="54203"/>
                        <a14:foregroundMark x1="17167" y1="52464" x2="14833" y2="55652"/>
                        <a14:foregroundMark x1="10583" y1="77391" x2="10833" y2="53623"/>
                        <a14:foregroundMark x1="26833" y1="74783" x2="28417" y2="52754"/>
                        <a14:foregroundMark x1="41333" y1="63188" x2="43083" y2="77681"/>
                        <a14:foregroundMark x1="51000" y1="55072" x2="50667" y2="78841"/>
                        <a14:foregroundMark x1="47583" y1="78841" x2="47250" y2="55362"/>
                        <a14:foregroundMark x1="58000" y1="77681" x2="57417" y2="53333"/>
                        <a14:foregroundMark x1="59917" y1="60580" x2="62750" y2="76232"/>
                        <a14:foregroundMark x1="31917" y1="53043" x2="31917" y2="77681"/>
                        <a14:foregroundMark x1="38583" y1="56812" x2="38500" y2="75652"/>
                        <a14:foregroundMark x1="33667" y1="80000" x2="35000" y2="79130"/>
                        <a14:foregroundMark x1="1000" y1="31304" x2="1000" y2="31304"/>
                        <a14:foregroundMark x1="4833" y1="32464" x2="4833" y2="32464"/>
                        <a14:foregroundMark x1="11083" y1="36812" x2="11083" y2="36812"/>
                        <a14:foregroundMark x1="16167" y1="29565" x2="16167" y2="29565"/>
                        <a14:foregroundMark x1="17833" y1="35942" x2="17833" y2="35942"/>
                        <a14:foregroundMark x1="34250" y1="35942" x2="34250" y2="35942"/>
                        <a14:foregroundMark x1="27750" y1="33623" x2="27750" y2="33623"/>
                        <a14:foregroundMark x1="23833" y1="33043" x2="23833" y2="33043"/>
                        <a14:foregroundMark x1="38917" y1="35942" x2="38917" y2="35942"/>
                        <a14:foregroundMark x1="43333" y1="33333" x2="43333" y2="33333"/>
                        <a14:foregroundMark x1="47417" y1="34783" x2="47417" y2="34783"/>
                        <a14:foregroundMark x1="52167" y1="37971" x2="52167" y2="37971"/>
                        <a14:foregroundMark x1="58583" y1="41739" x2="58583" y2="41739"/>
                        <a14:foregroundMark x1="66000" y1="40870" x2="66000" y2="40870"/>
                        <a14:foregroundMark x1="68583" y1="33913" x2="68583" y2="33913"/>
                        <a14:backgroundMark x1="10000" y1="34493" x2="10000" y2="34493"/>
                        <a14:backgroundMark x1="14500" y1="29855" x2="14500" y2="29855"/>
                        <a14:backgroundMark x1="48500" y1="30435" x2="48500" y2="30435"/>
                      </a14:backgroundRemoval>
                    </a14:imgEffect>
                  </a14:imgLayer>
                </a14:imgProps>
              </a:ext>
              <a:ext uri="{28A0092B-C50C-407E-A947-70E740481C1C}">
                <a14:useLocalDpi xmlns:a14="http://schemas.microsoft.com/office/drawing/2010/main" val="0"/>
              </a:ext>
            </a:extLst>
          </a:blip>
          <a:stretch>
            <a:fillRect/>
          </a:stretch>
        </p:blipFill>
        <p:spPr>
          <a:xfrm>
            <a:off x="1648884" y="107617"/>
            <a:ext cx="2143593" cy="616283"/>
          </a:xfrm>
          <a:prstGeom prst="rect">
            <a:avLst/>
          </a:prstGeom>
        </p:spPr>
      </p:pic>
    </p:spTree>
    <p:extLst>
      <p:ext uri="{BB962C8B-B14F-4D97-AF65-F5344CB8AC3E}">
        <p14:creationId xmlns:p14="http://schemas.microsoft.com/office/powerpoint/2010/main" val="43021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2650" y="925286"/>
            <a:ext cx="9144000" cy="1570512"/>
          </a:xfrm>
        </p:spPr>
        <p:txBody>
          <a:bodyPr>
            <a:noAutofit/>
          </a:bodyPr>
          <a:lstStyle/>
          <a:p>
            <a:r>
              <a:rPr lang="en-GB" sz="5400" b="1" dirty="0" smtClean="0"/>
              <a:t>Why Do </a:t>
            </a:r>
            <a:r>
              <a:rPr lang="en-GB" sz="5400" b="1" dirty="0"/>
              <a:t>W</a:t>
            </a:r>
            <a:r>
              <a:rPr lang="en-GB" sz="5400" b="1" dirty="0" smtClean="0"/>
              <a:t>e </a:t>
            </a:r>
            <a:r>
              <a:rPr lang="en-GB" sz="5400" b="1" dirty="0"/>
              <a:t>N</a:t>
            </a:r>
            <a:r>
              <a:rPr lang="en-GB" sz="5400" b="1" dirty="0" smtClean="0"/>
              <a:t>eed to Incorporate </a:t>
            </a:r>
            <a:r>
              <a:rPr lang="en-GB" sz="5400" b="1" dirty="0"/>
              <a:t>M</a:t>
            </a:r>
            <a:r>
              <a:rPr lang="en-GB" sz="5400" b="1" dirty="0" smtClean="0"/>
              <a:t>ovement </a:t>
            </a:r>
            <a:r>
              <a:rPr lang="en-GB" sz="5400" b="1" dirty="0"/>
              <a:t>I</a:t>
            </a:r>
            <a:r>
              <a:rPr lang="en-GB" sz="5400" b="1" dirty="0" smtClean="0"/>
              <a:t>nto Our </a:t>
            </a:r>
            <a:r>
              <a:rPr lang="en-GB" sz="5400" b="1" dirty="0"/>
              <a:t>L</a:t>
            </a:r>
            <a:r>
              <a:rPr lang="en-GB" sz="5400" b="1" dirty="0" smtClean="0"/>
              <a:t>essons? </a:t>
            </a:r>
            <a:endParaRPr lang="en-GB" sz="3600" b="1" i="1"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23065" y="2756910"/>
            <a:ext cx="4428998" cy="2942823"/>
          </a:xfrm>
          <a:prstGeom prst="rect">
            <a:avLst/>
          </a:prstGeom>
        </p:spPr>
      </p:pic>
    </p:spTree>
    <p:extLst>
      <p:ext uri="{BB962C8B-B14F-4D97-AF65-F5344CB8AC3E}">
        <p14:creationId xmlns:p14="http://schemas.microsoft.com/office/powerpoint/2010/main" val="18428174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7947" y="871150"/>
            <a:ext cx="9013306" cy="778669"/>
          </a:xfrm>
        </p:spPr>
        <p:txBody>
          <a:bodyPr>
            <a:noAutofit/>
          </a:bodyPr>
          <a:lstStyle/>
          <a:p>
            <a:pPr algn="ctr"/>
            <a:r>
              <a:rPr lang="en-GB" sz="3600" b="1" dirty="0"/>
              <a:t>How and Why Do Need Movement in Our Lives?</a:t>
            </a:r>
          </a:p>
        </p:txBody>
      </p:sp>
      <p:sp>
        <p:nvSpPr>
          <p:cNvPr id="3" name="Content Placeholder 2"/>
          <p:cNvSpPr>
            <a:spLocks noGrp="1"/>
          </p:cNvSpPr>
          <p:nvPr>
            <p:ph idx="1"/>
          </p:nvPr>
        </p:nvSpPr>
        <p:spPr>
          <a:xfrm>
            <a:off x="412172" y="1809597"/>
            <a:ext cx="5295901" cy="4351338"/>
          </a:xfrm>
        </p:spPr>
        <p:txBody>
          <a:bodyPr>
            <a:noAutofit/>
          </a:bodyPr>
          <a:lstStyle/>
          <a:p>
            <a:r>
              <a:rPr lang="en-GB" dirty="0" smtClean="0"/>
              <a:t>As adults, we adjust our positions and naturally take breaks in which we rest and move. </a:t>
            </a:r>
          </a:p>
          <a:p>
            <a:r>
              <a:rPr lang="en-GB" dirty="0" smtClean="0"/>
              <a:t>We have learnt:</a:t>
            </a:r>
          </a:p>
          <a:p>
            <a:r>
              <a:rPr lang="en-GB" dirty="0"/>
              <a:t>O</a:t>
            </a:r>
            <a:r>
              <a:rPr lang="en-GB" dirty="0" smtClean="0"/>
              <a:t>ur levels of need for movement</a:t>
            </a:r>
          </a:p>
          <a:p>
            <a:r>
              <a:rPr lang="en-GB" dirty="0"/>
              <a:t>H</a:t>
            </a:r>
            <a:r>
              <a:rPr lang="en-GB" dirty="0" smtClean="0"/>
              <a:t>ow to respond to sensation and </a:t>
            </a:r>
          </a:p>
          <a:p>
            <a:r>
              <a:rPr lang="en-GB" dirty="0"/>
              <a:t>H</a:t>
            </a:r>
            <a:r>
              <a:rPr lang="en-GB" dirty="0" smtClean="0"/>
              <a:t>ow to adjust the environment to enable us to </a:t>
            </a:r>
            <a:r>
              <a:rPr lang="en-GB" dirty="0"/>
              <a:t>function. </a:t>
            </a:r>
            <a:endParaRPr lang="en-GB" dirty="0" smtClean="0"/>
          </a:p>
          <a:p>
            <a:r>
              <a:rPr lang="en-GB" dirty="0" smtClean="0"/>
              <a:t>As </a:t>
            </a:r>
            <a:r>
              <a:rPr lang="en-GB" dirty="0"/>
              <a:t>an adult </a:t>
            </a:r>
            <a:r>
              <a:rPr lang="en-GB" dirty="0" smtClean="0"/>
              <a:t>we </a:t>
            </a:r>
            <a:r>
              <a:rPr lang="en-GB" dirty="0"/>
              <a:t>are </a:t>
            </a:r>
            <a:r>
              <a:rPr lang="en-GB" dirty="0" smtClean="0"/>
              <a:t>usually SELF REGULATE.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06956" y="1846789"/>
            <a:ext cx="2787938" cy="2787938"/>
          </a:xfrm>
          <a:prstGeom prst="rect">
            <a:avLst/>
          </a:prstGeom>
        </p:spPr>
      </p:pic>
      <p:sp>
        <p:nvSpPr>
          <p:cNvPr id="5" name="Rectangle 4"/>
          <p:cNvSpPr/>
          <p:nvPr/>
        </p:nvSpPr>
        <p:spPr>
          <a:xfrm>
            <a:off x="6487065" y="4794505"/>
            <a:ext cx="5638800" cy="1323439"/>
          </a:xfrm>
          <a:prstGeom prst="rect">
            <a:avLst/>
          </a:prstGeom>
        </p:spPr>
        <p:txBody>
          <a:bodyPr wrap="square">
            <a:spAutoFit/>
          </a:bodyPr>
          <a:lstStyle/>
          <a:p>
            <a:r>
              <a:rPr lang="en-GB" sz="2000" i="1" dirty="0" smtClean="0"/>
              <a:t>Also </a:t>
            </a:r>
            <a:r>
              <a:rPr lang="en-GB" sz="2000" i="1" dirty="0"/>
              <a:t>monitor your reactions to any sensory stimuli e.g. noise and whether these are affecting your ability to do a task. What do you do so you can accommodate or filter out any sensory stimuli?</a:t>
            </a:r>
          </a:p>
        </p:txBody>
      </p:sp>
      <p:sp>
        <p:nvSpPr>
          <p:cNvPr id="6" name="Rectangle 5"/>
          <p:cNvSpPr/>
          <p:nvPr/>
        </p:nvSpPr>
        <p:spPr>
          <a:xfrm>
            <a:off x="9275003" y="1809597"/>
            <a:ext cx="2916996" cy="2862322"/>
          </a:xfrm>
          <a:prstGeom prst="rect">
            <a:avLst/>
          </a:prstGeom>
        </p:spPr>
        <p:txBody>
          <a:bodyPr wrap="square">
            <a:spAutoFit/>
          </a:bodyPr>
          <a:lstStyle/>
          <a:p>
            <a:r>
              <a:rPr lang="en-GB" sz="2000" i="1" dirty="0"/>
              <a:t>To test, why not monitor your movements within an hour, even an hour when you are sitting still to do a task. See how you might stretch, break or move naturally when you are finding it more difficult to concentrate. </a:t>
            </a:r>
            <a:endParaRPr lang="en-GB" sz="2000" i="1" dirty="0" smtClean="0"/>
          </a:p>
        </p:txBody>
      </p:sp>
    </p:spTree>
    <p:extLst>
      <p:ext uri="{BB962C8B-B14F-4D97-AF65-F5344CB8AC3E}">
        <p14:creationId xmlns:p14="http://schemas.microsoft.com/office/powerpoint/2010/main" val="2192265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1054" y="1008593"/>
            <a:ext cx="9414164" cy="826366"/>
          </a:xfrm>
        </p:spPr>
        <p:txBody>
          <a:bodyPr>
            <a:normAutofit/>
          </a:bodyPr>
          <a:lstStyle/>
          <a:p>
            <a:pPr algn="ctr"/>
            <a:r>
              <a:rPr lang="en-GB" sz="3600" b="1" dirty="0"/>
              <a:t>How and Why Do Need Movement in Our Lives?</a:t>
            </a:r>
          </a:p>
        </p:txBody>
      </p:sp>
      <p:sp>
        <p:nvSpPr>
          <p:cNvPr id="3" name="Content Placeholder 2"/>
          <p:cNvSpPr>
            <a:spLocks noGrp="1"/>
          </p:cNvSpPr>
          <p:nvPr>
            <p:ph idx="1"/>
          </p:nvPr>
        </p:nvSpPr>
        <p:spPr>
          <a:xfrm>
            <a:off x="784013" y="2170546"/>
            <a:ext cx="10515600" cy="3180388"/>
          </a:xfrm>
        </p:spPr>
        <p:txBody>
          <a:bodyPr>
            <a:noAutofit/>
          </a:bodyPr>
          <a:lstStyle/>
          <a:p>
            <a:r>
              <a:rPr lang="en-GB" dirty="0" smtClean="0"/>
              <a:t>Can anyone sit still for 10 minutes without needing to adjust position? This can vary. Some people need more movement and find it hard to sit still for longer.</a:t>
            </a:r>
          </a:p>
          <a:p>
            <a:r>
              <a:rPr lang="en-GB" dirty="0"/>
              <a:t>Could any adult sit and read a book in a busy </a:t>
            </a:r>
            <a:r>
              <a:rPr lang="en-GB" dirty="0" smtClean="0"/>
              <a:t>supermarket or cope with noise and a range of smells in a lunch hall? Some might, some might not. It depends on their own sensory profile, but they are more likely to have learnt to self regulate than children.</a:t>
            </a:r>
            <a:endParaRPr lang="en-GB" dirty="0"/>
          </a:p>
        </p:txBody>
      </p:sp>
    </p:spTree>
    <p:extLst>
      <p:ext uri="{BB962C8B-B14F-4D97-AF65-F5344CB8AC3E}">
        <p14:creationId xmlns:p14="http://schemas.microsoft.com/office/powerpoint/2010/main" val="17495082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8918" y="995046"/>
            <a:ext cx="9414164" cy="826366"/>
          </a:xfrm>
        </p:spPr>
        <p:txBody>
          <a:bodyPr>
            <a:normAutofit/>
          </a:bodyPr>
          <a:lstStyle/>
          <a:p>
            <a:pPr algn="ctr"/>
            <a:r>
              <a:rPr lang="en-GB" sz="3600" b="1" dirty="0"/>
              <a:t>How and </a:t>
            </a:r>
            <a:r>
              <a:rPr lang="en-GB" sz="3600" b="1" dirty="0" smtClean="0"/>
              <a:t>Why </a:t>
            </a:r>
            <a:r>
              <a:rPr lang="en-GB" sz="3600" b="1" dirty="0"/>
              <a:t>D</a:t>
            </a:r>
            <a:r>
              <a:rPr lang="en-GB" sz="3600" b="1" dirty="0" smtClean="0"/>
              <a:t>o </a:t>
            </a:r>
            <a:r>
              <a:rPr lang="en-GB" sz="3600" b="1" dirty="0"/>
              <a:t>N</a:t>
            </a:r>
            <a:r>
              <a:rPr lang="en-GB" sz="3600" b="1" dirty="0" smtClean="0"/>
              <a:t>eed </a:t>
            </a:r>
            <a:r>
              <a:rPr lang="en-GB" sz="3600" b="1" dirty="0"/>
              <a:t>M</a:t>
            </a:r>
            <a:r>
              <a:rPr lang="en-GB" sz="3600" b="1" dirty="0" smtClean="0"/>
              <a:t>ovement </a:t>
            </a:r>
            <a:r>
              <a:rPr lang="en-GB" sz="3600" b="1" dirty="0"/>
              <a:t>in </a:t>
            </a:r>
            <a:r>
              <a:rPr lang="en-GB" sz="3600" b="1" dirty="0" smtClean="0"/>
              <a:t>Our </a:t>
            </a:r>
            <a:r>
              <a:rPr lang="en-GB" sz="3600" b="1" dirty="0"/>
              <a:t>L</a:t>
            </a:r>
            <a:r>
              <a:rPr lang="en-GB" sz="3600" b="1" dirty="0" smtClean="0"/>
              <a:t>ives</a:t>
            </a:r>
            <a:r>
              <a:rPr lang="en-GB" sz="3600" b="1" dirty="0"/>
              <a:t>?</a:t>
            </a:r>
          </a:p>
        </p:txBody>
      </p:sp>
      <p:sp>
        <p:nvSpPr>
          <p:cNvPr id="3" name="Content Placeholder 2"/>
          <p:cNvSpPr>
            <a:spLocks noGrp="1"/>
          </p:cNvSpPr>
          <p:nvPr>
            <p:ph idx="1"/>
          </p:nvPr>
        </p:nvSpPr>
        <p:spPr>
          <a:xfrm>
            <a:off x="838200" y="1882986"/>
            <a:ext cx="10515600" cy="3989493"/>
          </a:xfrm>
        </p:spPr>
        <p:txBody>
          <a:bodyPr>
            <a:noAutofit/>
          </a:bodyPr>
          <a:lstStyle/>
          <a:p>
            <a:r>
              <a:rPr lang="en-GB" dirty="0"/>
              <a:t>As adults we are more likely to innately know what to do to support our physical and sensory systems, without thinking, to enable us to complete tasks.</a:t>
            </a:r>
          </a:p>
          <a:p>
            <a:r>
              <a:rPr lang="en-GB" dirty="0"/>
              <a:t>However, we may expect pupils to do tasks like these and more. </a:t>
            </a:r>
          </a:p>
          <a:p>
            <a:r>
              <a:rPr lang="en-GB" dirty="0"/>
              <a:t>What do you as a teacher do that involves movement throughout the day? Do you walk around the room while teaching expecting pupils to sit and listen?</a:t>
            </a:r>
          </a:p>
          <a:p>
            <a:r>
              <a:rPr lang="en-GB" dirty="0"/>
              <a:t>Expectations of children are high yet they may not have developed this ability yet!</a:t>
            </a:r>
          </a:p>
        </p:txBody>
      </p:sp>
    </p:spTree>
    <p:extLst>
      <p:ext uri="{BB962C8B-B14F-4D97-AF65-F5344CB8AC3E}">
        <p14:creationId xmlns:p14="http://schemas.microsoft.com/office/powerpoint/2010/main" val="25461421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2224"/>
            <a:ext cx="10515600" cy="1325563"/>
          </a:xfrm>
        </p:spPr>
        <p:txBody>
          <a:bodyPr>
            <a:normAutofit/>
          </a:bodyPr>
          <a:lstStyle/>
          <a:p>
            <a:pPr algn="ctr"/>
            <a:r>
              <a:rPr lang="en-GB" sz="3600" b="1" dirty="0"/>
              <a:t>Why do we need to use movement and sensory experiences in lessons?</a:t>
            </a:r>
            <a:r>
              <a:rPr lang="en-GB" sz="3600" dirty="0" smtClean="0"/>
              <a:t> </a:t>
            </a:r>
            <a:endParaRPr lang="en-GB" sz="3600" dirty="0"/>
          </a:p>
        </p:txBody>
      </p:sp>
      <p:sp>
        <p:nvSpPr>
          <p:cNvPr id="3" name="Content Placeholder 2"/>
          <p:cNvSpPr>
            <a:spLocks noGrp="1"/>
          </p:cNvSpPr>
          <p:nvPr>
            <p:ph idx="1"/>
          </p:nvPr>
        </p:nvSpPr>
        <p:spPr>
          <a:xfrm>
            <a:off x="838200" y="2187787"/>
            <a:ext cx="10515600" cy="3989176"/>
          </a:xfrm>
        </p:spPr>
        <p:txBody>
          <a:bodyPr/>
          <a:lstStyle/>
          <a:p>
            <a:pPr lvl="0"/>
            <a:r>
              <a:rPr lang="en-GB" dirty="0"/>
              <a:t>Supporting development</a:t>
            </a:r>
          </a:p>
          <a:p>
            <a:pPr lvl="0"/>
            <a:r>
              <a:rPr lang="en-GB" dirty="0"/>
              <a:t>Enabling development of skills</a:t>
            </a:r>
          </a:p>
          <a:p>
            <a:pPr lvl="0"/>
            <a:r>
              <a:rPr lang="en-GB" dirty="0"/>
              <a:t>Motivating pupils to learn</a:t>
            </a:r>
          </a:p>
          <a:p>
            <a:pPr lvl="0"/>
            <a:r>
              <a:rPr lang="en-GB" dirty="0" smtClean="0"/>
              <a:t>Enabling </a:t>
            </a:r>
            <a:r>
              <a:rPr lang="en-GB" dirty="0"/>
              <a:t>ability to learn</a:t>
            </a:r>
          </a:p>
          <a:p>
            <a:endParaRPr lang="en-GB" dirty="0"/>
          </a:p>
        </p:txBody>
      </p:sp>
    </p:spTree>
    <p:extLst>
      <p:ext uri="{BB962C8B-B14F-4D97-AF65-F5344CB8AC3E}">
        <p14:creationId xmlns:p14="http://schemas.microsoft.com/office/powerpoint/2010/main" val="32119473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60213"/>
            <a:ext cx="10515600" cy="1263969"/>
          </a:xfrm>
        </p:spPr>
        <p:txBody>
          <a:bodyPr>
            <a:normAutofit/>
          </a:bodyPr>
          <a:lstStyle/>
          <a:p>
            <a:pPr algn="ctr"/>
            <a:r>
              <a:rPr lang="en-GB" sz="3600" b="1" dirty="0" smtClean="0"/>
              <a:t>Why Do We </a:t>
            </a:r>
            <a:r>
              <a:rPr lang="en-GB" sz="3600" b="1" dirty="0"/>
              <a:t>N</a:t>
            </a:r>
            <a:r>
              <a:rPr lang="en-GB" sz="3600" b="1" dirty="0" smtClean="0"/>
              <a:t>eed to Use </a:t>
            </a:r>
            <a:r>
              <a:rPr lang="en-GB" sz="3600" b="1" dirty="0"/>
              <a:t>M</a:t>
            </a:r>
            <a:r>
              <a:rPr lang="en-GB" sz="3600" b="1" dirty="0" smtClean="0"/>
              <a:t>ovement and Sensory </a:t>
            </a:r>
            <a:r>
              <a:rPr lang="en-GB" sz="3600" b="1" dirty="0"/>
              <a:t>E</a:t>
            </a:r>
            <a:r>
              <a:rPr lang="en-GB" sz="3600" b="1" dirty="0" smtClean="0"/>
              <a:t>xperiences in Lessons for ALL Children?</a:t>
            </a:r>
            <a:endParaRPr lang="en-GB" sz="3600" b="1" dirty="0"/>
          </a:p>
        </p:txBody>
      </p:sp>
      <p:sp>
        <p:nvSpPr>
          <p:cNvPr id="3" name="Content Placeholder 2"/>
          <p:cNvSpPr>
            <a:spLocks noGrp="1"/>
          </p:cNvSpPr>
          <p:nvPr>
            <p:ph idx="1"/>
          </p:nvPr>
        </p:nvSpPr>
        <p:spPr>
          <a:xfrm>
            <a:off x="838200" y="2059093"/>
            <a:ext cx="10515600" cy="4117870"/>
          </a:xfrm>
        </p:spPr>
        <p:txBody>
          <a:bodyPr>
            <a:normAutofit/>
          </a:bodyPr>
          <a:lstStyle/>
          <a:p>
            <a:r>
              <a:rPr lang="en-GB" sz="2400" dirty="0" smtClean="0"/>
              <a:t>All children can consolidate learning better through movement and sensory experiences than just visual and auditory ways of giving information. This is particularly the case for kinaesthetic learners and those with additional needs such as those with autism and sensory processing disorders.</a:t>
            </a:r>
          </a:p>
          <a:p>
            <a:r>
              <a:rPr lang="en-GB" sz="2400" dirty="0" smtClean="0"/>
              <a:t>Movement provides essential sensory feedback which can calm or alert sensory systems and therefore support a child to be prepared for different activities better</a:t>
            </a:r>
          </a:p>
          <a:p>
            <a:r>
              <a:rPr lang="en-GB" sz="2400" dirty="0"/>
              <a:t>This may seem like additional work but if it becomes part of the school </a:t>
            </a:r>
            <a:r>
              <a:rPr lang="en-GB" sz="2400" dirty="0" smtClean="0"/>
              <a:t>day, </a:t>
            </a:r>
            <a:r>
              <a:rPr lang="en-GB" sz="2400" dirty="0"/>
              <a:t>it doesn’t have to </a:t>
            </a:r>
            <a:r>
              <a:rPr lang="en-GB" sz="2400" dirty="0" smtClean="0"/>
              <a:t>be.</a:t>
            </a:r>
          </a:p>
          <a:p>
            <a:r>
              <a:rPr lang="en-GB" sz="2400" dirty="0" smtClean="0"/>
              <a:t>Activities </a:t>
            </a:r>
            <a:r>
              <a:rPr lang="en-GB" sz="2400" dirty="0"/>
              <a:t>can be completed as </a:t>
            </a:r>
            <a:r>
              <a:rPr lang="en-GB" sz="2400" dirty="0" smtClean="0"/>
              <a:t>a whole </a:t>
            </a:r>
            <a:r>
              <a:rPr lang="en-GB" sz="2400" dirty="0"/>
              <a:t>class – movement breaks, fine motor skills and attention and learning activities can become part of subject delivery</a:t>
            </a:r>
            <a:r>
              <a:rPr lang="en-GB" sz="2400" dirty="0" smtClean="0"/>
              <a:t>.</a:t>
            </a:r>
            <a:endParaRPr lang="en-GB" sz="2200"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922667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2306" y="881619"/>
            <a:ext cx="9608127" cy="1325563"/>
          </a:xfrm>
        </p:spPr>
        <p:txBody>
          <a:bodyPr>
            <a:normAutofit/>
          </a:bodyPr>
          <a:lstStyle/>
          <a:p>
            <a:pPr algn="ctr"/>
            <a:r>
              <a:rPr lang="en-GB" sz="3600" b="1" dirty="0" smtClean="0">
                <a:latin typeface="+mn-lt"/>
              </a:rPr>
              <a:t>Why do we need to use movement and sensory experiences in lessons for particular children?</a:t>
            </a:r>
            <a:endParaRPr lang="en-GB" sz="3600" b="1" dirty="0">
              <a:latin typeface="+mn-lt"/>
            </a:endParaRPr>
          </a:p>
        </p:txBody>
      </p:sp>
      <p:sp>
        <p:nvSpPr>
          <p:cNvPr id="3" name="Content Placeholder 2"/>
          <p:cNvSpPr>
            <a:spLocks noGrp="1"/>
          </p:cNvSpPr>
          <p:nvPr>
            <p:ph idx="1"/>
          </p:nvPr>
        </p:nvSpPr>
        <p:spPr>
          <a:xfrm>
            <a:off x="784013" y="2410382"/>
            <a:ext cx="10515600" cy="4084927"/>
          </a:xfrm>
        </p:spPr>
        <p:txBody>
          <a:bodyPr>
            <a:normAutofit lnSpcReduction="10000"/>
          </a:bodyPr>
          <a:lstStyle/>
          <a:p>
            <a:r>
              <a:rPr lang="en-GB" sz="2600" dirty="0" smtClean="0"/>
              <a:t>Every </a:t>
            </a:r>
            <a:r>
              <a:rPr lang="en-GB" sz="2600" dirty="0"/>
              <a:t>teacher in every class in every school  has pupils with physical and sensory issues which impact their ability to access the curriculum and learn to their potential.</a:t>
            </a:r>
          </a:p>
          <a:p>
            <a:r>
              <a:rPr lang="en-GB" sz="2600" dirty="0"/>
              <a:t>There are number of areas a child </a:t>
            </a:r>
            <a:r>
              <a:rPr lang="en-GB" sz="2600" dirty="0" smtClean="0"/>
              <a:t>could </a:t>
            </a:r>
            <a:r>
              <a:rPr lang="en-GB" sz="2600" dirty="0"/>
              <a:t>be experiencing </a:t>
            </a:r>
            <a:r>
              <a:rPr lang="en-GB" sz="2600" dirty="0" smtClean="0"/>
              <a:t>difficulties in.</a:t>
            </a:r>
          </a:p>
          <a:p>
            <a:r>
              <a:rPr lang="en-GB" sz="2600" dirty="0" smtClean="0"/>
              <a:t>Activities </a:t>
            </a:r>
            <a:r>
              <a:rPr lang="en-GB" sz="2600" dirty="0"/>
              <a:t>suggested </a:t>
            </a:r>
            <a:r>
              <a:rPr lang="en-GB" sz="2600" dirty="0" smtClean="0"/>
              <a:t>in this section can </a:t>
            </a:r>
            <a:r>
              <a:rPr lang="en-GB" sz="2600" dirty="0"/>
              <a:t>cover a range of needs.</a:t>
            </a:r>
          </a:p>
          <a:p>
            <a:r>
              <a:rPr lang="en-GB" sz="2600" dirty="0" smtClean="0"/>
              <a:t>Children </a:t>
            </a:r>
            <a:r>
              <a:rPr lang="en-GB" sz="2600" dirty="0"/>
              <a:t>who have difficulties with developing movement based skills or sensory processing will be struggling in relation to their peers. </a:t>
            </a:r>
            <a:endParaRPr lang="en-GB" sz="2600" dirty="0" smtClean="0"/>
          </a:p>
          <a:p>
            <a:r>
              <a:rPr lang="en-GB" sz="2600" dirty="0" smtClean="0"/>
              <a:t>By </a:t>
            </a:r>
            <a:r>
              <a:rPr lang="en-GB" sz="2600" dirty="0"/>
              <a:t>incorporating whole class movement breaks and activities this will increase inclusion, help develop self-esteem and if required help identify the need for referral to appropriate services for additional support</a:t>
            </a:r>
            <a:r>
              <a:rPr lang="en-GB" sz="2600" dirty="0" smtClean="0"/>
              <a:t>.</a:t>
            </a:r>
            <a:endParaRPr lang="en-GB" sz="2200"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3570547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1936" y="1049232"/>
            <a:ext cx="9608127" cy="1325563"/>
          </a:xfrm>
        </p:spPr>
        <p:txBody>
          <a:bodyPr>
            <a:normAutofit/>
          </a:bodyPr>
          <a:lstStyle/>
          <a:p>
            <a:pPr algn="ctr"/>
            <a:r>
              <a:rPr lang="en-GB" sz="3600" b="1" dirty="0" smtClean="0">
                <a:latin typeface="+mn-lt"/>
              </a:rPr>
              <a:t>Why do we need to use movement and sensory experiences in lessons for particular children?</a:t>
            </a:r>
            <a:endParaRPr lang="en-GB" sz="3600" b="1" dirty="0">
              <a:latin typeface="+mn-lt"/>
            </a:endParaRPr>
          </a:p>
        </p:txBody>
      </p:sp>
      <p:sp>
        <p:nvSpPr>
          <p:cNvPr id="3" name="Content Placeholder 2"/>
          <p:cNvSpPr>
            <a:spLocks noGrp="1"/>
          </p:cNvSpPr>
          <p:nvPr>
            <p:ph idx="1"/>
          </p:nvPr>
        </p:nvSpPr>
        <p:spPr>
          <a:xfrm>
            <a:off x="838200" y="2615738"/>
            <a:ext cx="10515600" cy="3243196"/>
          </a:xfrm>
        </p:spPr>
        <p:txBody>
          <a:bodyPr>
            <a:normAutofit/>
          </a:bodyPr>
          <a:lstStyle/>
          <a:p>
            <a:r>
              <a:rPr lang="en-GB" sz="2600" dirty="0" smtClean="0"/>
              <a:t>Different children may need different physical and sensory experiences to support different types of learning. Some children may need to spin to be ready to read for example. This may be necessary to awake the sensory system for learning. Other children will need calming movement to bring them down to the level of appropriate concentration ability to learn.</a:t>
            </a:r>
          </a:p>
          <a:p>
            <a:r>
              <a:rPr lang="en-GB" sz="2600" dirty="0" smtClean="0"/>
              <a:t>Incorporating movement and sensory activities will allow you to not just be the detective, but </a:t>
            </a:r>
            <a:r>
              <a:rPr lang="en-GB" sz="2600" dirty="0"/>
              <a:t>the enabler! For those children where their needs are less </a:t>
            </a:r>
            <a:r>
              <a:rPr lang="en-GB" sz="2600" dirty="0" smtClean="0"/>
              <a:t>disabling, these activities can help </a:t>
            </a:r>
            <a:r>
              <a:rPr lang="en-GB" sz="2600" dirty="0"/>
              <a:t>to bring them along and develop.</a:t>
            </a:r>
          </a:p>
          <a:p>
            <a:endParaRPr lang="en-GB" sz="2200"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25653180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261</TotalTime>
  <Words>754</Words>
  <Application>Microsoft Office PowerPoint</Application>
  <PresentationFormat>Widescreen</PresentationFormat>
  <Paragraphs>41</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Times New Roman</vt:lpstr>
      <vt:lpstr>Office Theme</vt:lpstr>
      <vt:lpstr>Why Do We Need to Incorporate Movement Into Our Lessons? </vt:lpstr>
      <vt:lpstr>How and Why Do Need Movement in Our Lives?</vt:lpstr>
      <vt:lpstr>How and Why Do Need Movement in Our Lives?</vt:lpstr>
      <vt:lpstr>How and Why Do Need Movement in Our Lives?</vt:lpstr>
      <vt:lpstr>Why do we need to use movement and sensory experiences in lessons? </vt:lpstr>
      <vt:lpstr>Why Do We Need to Use Movement and Sensory Experiences in Lessons for ALL Children?</vt:lpstr>
      <vt:lpstr>Why do we need to use movement and sensory experiences in lessons for particular children?</vt:lpstr>
      <vt:lpstr>Why do we need to use movement and sensory experiences in lessons for particular children?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we help?</dc:title>
  <dc:creator>jdilworth.998</dc:creator>
  <cp:lastModifiedBy>Adam Gordon</cp:lastModifiedBy>
  <cp:revision>27</cp:revision>
  <dcterms:created xsi:type="dcterms:W3CDTF">2015-12-23T18:53:54Z</dcterms:created>
  <dcterms:modified xsi:type="dcterms:W3CDTF">2019-03-08T11:31:16Z</dcterms:modified>
</cp:coreProperties>
</file>